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70" r:id="rId4"/>
  </p:sldMasterIdLst>
  <p:notesMasterIdLst>
    <p:notesMasterId r:id="rId10"/>
  </p:notesMasterIdLst>
  <p:handoutMasterIdLst>
    <p:handoutMasterId r:id="rId11"/>
  </p:handoutMasterIdLst>
  <p:sldIdLst>
    <p:sldId id="317" r:id="rId5"/>
    <p:sldId id="332" r:id="rId6"/>
    <p:sldId id="328" r:id="rId7"/>
    <p:sldId id="331" r:id="rId8"/>
    <p:sldId id="320" r:id="rId9"/>
  </p:sldIdLst>
  <p:sldSz cx="6864350" cy="5148263"/>
  <p:notesSz cx="6797675" cy="9926638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y Donegan" initials="TD" lastIdx="7" clrIdx="0">
    <p:extLst>
      <p:ext uri="{19B8F6BF-5375-455C-9EA6-DF929625EA0E}">
        <p15:presenceInfo xmlns:p15="http://schemas.microsoft.com/office/powerpoint/2012/main" userId="S::tdonegan@qtc.com.au::1de3d935-649f-453a-abcd-d3e38ee9e834" providerId="AD"/>
      </p:ext>
    </p:extLst>
  </p:cmAuthor>
  <p:cmAuthor id="2" name="Sarah Webster" initials="SW" lastIdx="28" clrIdx="1">
    <p:extLst>
      <p:ext uri="{19B8F6BF-5375-455C-9EA6-DF929625EA0E}">
        <p15:presenceInfo xmlns:p15="http://schemas.microsoft.com/office/powerpoint/2012/main" userId="S::Sarah.Webster@dsdilgp.qld.gov.au::a444f5b0-e922-4ac8-90cf-e78c89b26667" providerId="AD"/>
      </p:ext>
    </p:extLst>
  </p:cmAuthor>
  <p:cmAuthor id="3" name="Elliot Willis" initials="EW" lastIdx="3" clrIdx="2">
    <p:extLst>
      <p:ext uri="{19B8F6BF-5375-455C-9EA6-DF929625EA0E}">
        <p15:presenceInfo xmlns:p15="http://schemas.microsoft.com/office/powerpoint/2012/main" userId="S::ewillis@qtc.com.au::e3d83042-f673-4a69-91d3-d0713b536c37" providerId="AD"/>
      </p:ext>
    </p:extLst>
  </p:cmAuthor>
  <p:cmAuthor id="4" name="Peter Fletcher" initials="PF" lastIdx="10" clrIdx="3">
    <p:extLst>
      <p:ext uri="{19B8F6BF-5375-455C-9EA6-DF929625EA0E}">
        <p15:presenceInfo xmlns:p15="http://schemas.microsoft.com/office/powerpoint/2012/main" userId="S::Peter.Fletcher@dsdilgp.qld.gov.au::fc1a34fc-84a3-4285-b880-ee3b30654879" providerId="AD"/>
      </p:ext>
    </p:extLst>
  </p:cmAuthor>
  <p:cmAuthor id="5" name="Mark Askins" initials="MA" lastIdx="15" clrIdx="4">
    <p:extLst>
      <p:ext uri="{19B8F6BF-5375-455C-9EA6-DF929625EA0E}">
        <p15:presenceInfo xmlns:p15="http://schemas.microsoft.com/office/powerpoint/2012/main" userId="S::Mark.Askins@dsdilgp.qld.gov.au::3e7ba7d4-e284-4e42-a5ef-23055f0430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7094"/>
    <a:srgbClr val="9F9F9F"/>
    <a:srgbClr val="DB944C"/>
    <a:srgbClr val="86AF40"/>
    <a:srgbClr val="003456"/>
    <a:srgbClr val="EEBC4D"/>
    <a:srgbClr val="D5D5D5"/>
    <a:srgbClr val="94DBDB"/>
    <a:srgbClr val="709493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8143" autoAdjust="0"/>
  </p:normalViewPr>
  <p:slideViewPr>
    <p:cSldViewPr>
      <p:cViewPr varScale="1">
        <p:scale>
          <a:sx n="117" d="100"/>
          <a:sy n="117" d="100"/>
        </p:scale>
        <p:origin x="1368" y="102"/>
      </p:cViewPr>
      <p:guideLst>
        <p:guide orient="horz" pos="1622"/>
        <p:guide pos="21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91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1C2631-E2B7-4B69-AB81-A4D96F025982}" type="datetimeFigureOut">
              <a:rPr lang="en-AU" smtClean="0"/>
              <a:t>2/12/2021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7FBC379-6929-41A4-BDAE-3F2C64BFCD9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123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EA2F21DB-B909-409D-800B-8C0A77FB5394}" type="datetimeFigureOut">
              <a:rPr lang="en-AU" smtClean="0"/>
              <a:t>2/12/2021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7390FC6A-D0E6-4BC2-A87B-77FF9FDA58C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776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slide - no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427523-AEA3-4D37-B9F2-71C567AA9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8722" y="4374331"/>
            <a:ext cx="6127794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4E86DA5-E303-4DE6-ABA7-A50D4347AE9B}"/>
              </a:ext>
            </a:extLst>
          </p:cNvPr>
          <p:cNvSpPr/>
          <p:nvPr userDrawn="1"/>
        </p:nvSpPr>
        <p:spPr>
          <a:xfrm>
            <a:off x="0" y="1"/>
            <a:ext cx="307077" cy="51482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B6B8E5-C49F-4050-A692-E688154C0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722" y="4750514"/>
            <a:ext cx="3969557" cy="13849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/>
          <a:p>
            <a:pPr marL="0" marR="0" lvl="0" indent="0" algn="l" defTabSz="68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Queensland Local Government Grants Commission</a:t>
            </a:r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8764BCDF-AFD1-4E25-AD92-439A1B05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75" y="1061962"/>
            <a:ext cx="4445507" cy="1368145"/>
          </a:xfrm>
        </p:spPr>
        <p:txBody>
          <a:bodyPr lIns="0" tIns="0" rIns="0" bIns="0" anchor="b"/>
          <a:lstStyle>
            <a:lvl1pPr marL="0" marR="0" indent="0" algn="l" defTabSz="686349" rtl="0" eaLnBrk="1" fontAlgn="auto" latinLnBrk="0" hangingPunct="1">
              <a:lnSpc>
                <a:spcPts val="2552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 sz="2702">
                <a:solidFill>
                  <a:schemeClr val="tx1"/>
                </a:solidFill>
              </a:defRPr>
            </a:lvl1pPr>
          </a:lstStyle>
          <a:p>
            <a:pPr marL="0" marR="0" lvl="0" indent="0" algn="l" defTabSz="686349" rtl="0" eaLnBrk="1" fontAlgn="auto" latinLnBrk="0" hangingPunct="1">
              <a:lnSpc>
                <a:spcPts val="2552"/>
              </a:lnSpc>
              <a:spcBef>
                <a:spcPts val="45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B467D0F-CAC0-4A30-A3A8-8FDCE003F7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6576" y="2501463"/>
            <a:ext cx="4445506" cy="4333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en-US" sz="2402" b="0" kern="1200" baseline="0" dirty="0" smtClean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60F4303-3942-4F07-AB7F-93A40028F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78" y="4550632"/>
            <a:ext cx="1224136" cy="39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80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B2F470-0592-4376-90F9-2AB722036198}"/>
              </a:ext>
            </a:extLst>
          </p:cNvPr>
          <p:cNvSpPr/>
          <p:nvPr userDrawn="1"/>
        </p:nvSpPr>
        <p:spPr>
          <a:xfrm>
            <a:off x="405564" y="1205979"/>
            <a:ext cx="1822037" cy="60061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lvl="0"/>
            <a:r>
              <a:rPr lang="en-US" sz="3303" dirty="0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F541B3-5E63-4900-9283-AFFD6966A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07" y="3294211"/>
            <a:ext cx="6582978" cy="14264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B8C9AF-5AC9-4298-B9F0-4E7CDB85A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78" y="4550632"/>
            <a:ext cx="1224136" cy="3997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CCB82D6-8C68-4ECF-A715-9E7017EFC6B9}"/>
              </a:ext>
            </a:extLst>
          </p:cNvPr>
          <p:cNvSpPr/>
          <p:nvPr userDrawn="1"/>
        </p:nvSpPr>
        <p:spPr>
          <a:xfrm>
            <a:off x="263823" y="4662363"/>
            <a:ext cx="42484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Queensland Local Government Grants Commission</a:t>
            </a:r>
            <a:endParaRPr lang="en-US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11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10AA45-101B-4C6A-8064-816319453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37834" y="4446339"/>
            <a:ext cx="6188682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A0325-F2DD-43B7-99D2-51FED4C2942A}"/>
              </a:ext>
            </a:extLst>
          </p:cNvPr>
          <p:cNvSpPr/>
          <p:nvPr userDrawn="1"/>
        </p:nvSpPr>
        <p:spPr>
          <a:xfrm>
            <a:off x="459611" y="1205979"/>
            <a:ext cx="1869935" cy="60061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lvl="0"/>
            <a:r>
              <a:rPr lang="en-US" sz="3303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B36F0BB-9598-4F8A-833A-E8BEF2224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78" y="4550632"/>
            <a:ext cx="1224136" cy="39976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2BBAB8E-B61B-47F9-92A5-7DDBDC4B2E5F}"/>
              </a:ext>
            </a:extLst>
          </p:cNvPr>
          <p:cNvSpPr/>
          <p:nvPr userDrawn="1"/>
        </p:nvSpPr>
        <p:spPr>
          <a:xfrm>
            <a:off x="263823" y="4662363"/>
            <a:ext cx="40324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Queensland Local Government Grants Commission</a:t>
            </a:r>
            <a:endParaRPr lang="en-US" sz="9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310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29105E8-FA9B-4327-AA8C-76CDF684EA7C}"/>
              </a:ext>
            </a:extLst>
          </p:cNvPr>
          <p:cNvSpPr/>
          <p:nvPr userDrawn="1"/>
        </p:nvSpPr>
        <p:spPr>
          <a:xfrm>
            <a:off x="0" y="4247023"/>
            <a:ext cx="6874052" cy="90124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AU" sz="1351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E3DA7-D70C-4112-810D-B345EFC856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6864349" cy="424702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DED2EE6-B1B7-4516-A902-5056B0F4E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99" y="4406159"/>
            <a:ext cx="4485869" cy="544236"/>
          </a:xfrm>
        </p:spPr>
        <p:txBody>
          <a:bodyPr lIns="0" anchor="b"/>
          <a:lstStyle>
            <a:lvl1pPr>
              <a:lnSpc>
                <a:spcPts val="2102"/>
              </a:lnSpc>
              <a:defRPr sz="1952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63E83A-A03B-4BB5-A6BB-1F7A33129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478" y="4550632"/>
            <a:ext cx="1224136" cy="39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4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40951-A1D3-4C4D-81A8-5B578F5BB2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4244" y="1173469"/>
            <a:ext cx="6206423" cy="3416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0B227-F59B-4DEB-B477-9768519E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694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picture +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59AED19-C58B-4A28-80AA-7E2C485875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0559" y="1"/>
            <a:ext cx="6864350" cy="51482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EFE84E1-3B78-48CC-8E2C-3325493F4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04183" y="3798267"/>
            <a:ext cx="3008650" cy="86461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>
              <a:lnSpc>
                <a:spcPts val="2552"/>
              </a:lnSpc>
              <a:buNone/>
              <a:defRPr sz="2402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811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iglight 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7F37-8417-4E0C-B9C3-257532FD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9BC0E39-1085-4BDC-B31D-0B1C2CDDF9B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4094" y="1206501"/>
            <a:ext cx="6188757" cy="2879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9CBA63DF-D556-4A52-AF72-1DF9696B1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1100" y="4164013"/>
            <a:ext cx="6181752" cy="426342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b="1" baseline="0">
                <a:solidFill>
                  <a:srgbClr val="4A4F55"/>
                </a:solidFill>
              </a:defRPr>
            </a:lvl1pPr>
          </a:lstStyle>
          <a:p>
            <a:pPr lvl="0"/>
            <a:r>
              <a:rPr lang="en-US" dirty="0"/>
              <a:t>Click to edit – Tail</a:t>
            </a:r>
          </a:p>
        </p:txBody>
      </p:sp>
    </p:spTree>
    <p:extLst>
      <p:ext uri="{BB962C8B-B14F-4D97-AF65-F5344CB8AC3E}">
        <p14:creationId xmlns:p14="http://schemas.microsoft.com/office/powerpoint/2010/main" val="186074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57F37-8417-4E0C-B9C3-257532FD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9BC0E39-1085-4BDC-B31D-0B1C2CDDF9B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4094" y="1206500"/>
            <a:ext cx="6188757" cy="3384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103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33847" y="1133972"/>
            <a:ext cx="2972234" cy="34563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99E26-241F-4442-B4B3-2808C3B0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C5DAD164-CFE9-4A38-AC9B-48E5E9AD6D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86221" y="1133971"/>
            <a:ext cx="3044282" cy="34563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802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+ sub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4704" y="1133971"/>
            <a:ext cx="2972234" cy="515757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276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487292" y="1133971"/>
            <a:ext cx="3015738" cy="515757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276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43D952-1162-4EE3-95DF-69C1CDB89CC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4094" y="1710036"/>
            <a:ext cx="2972844" cy="28803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27BEB53C-13FC-4AF1-9955-D8AA374712B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486222" y="1710036"/>
            <a:ext cx="3016357" cy="28803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AFA0081-B04E-4EAF-A771-4ABB01361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150" y="413891"/>
            <a:ext cx="6178429" cy="5995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371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lumn + call 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523448" y="1133971"/>
            <a:ext cx="2972234" cy="3456384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4244" y="1133971"/>
            <a:ext cx="2972234" cy="34563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2FA82-1003-4769-9CC5-B868B926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643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5717F27-C820-4221-8930-142861D211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0837719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think-cell Slide" r:id="rId15" imgW="347" imgH="348" progId="TCLayout.ActiveDocument.1">
                  <p:embed/>
                </p:oleObj>
              </mc:Choice>
              <mc:Fallback>
                <p:oleObj name="think-cell Slide" r:id="rId15" imgW="347" imgH="34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5717F27-C820-4221-8930-142861D211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CE6CCA9C-70D3-454B-B97A-9A4F1EFDE5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895"/>
          <a:stretch/>
        </p:blipFill>
        <p:spPr>
          <a:xfrm>
            <a:off x="260776" y="4734372"/>
            <a:ext cx="6269891" cy="72007"/>
          </a:xfrm>
          <a:prstGeom prst="rect">
            <a:avLst/>
          </a:prstGeom>
        </p:spPr>
      </p:pic>
      <p:sp>
        <p:nvSpPr>
          <p:cNvPr id="19" name="Title Placeholder 1"/>
          <p:cNvSpPr>
            <a:spLocks noGrp="1"/>
          </p:cNvSpPr>
          <p:nvPr>
            <p:ph type="title"/>
          </p:nvPr>
        </p:nvSpPr>
        <p:spPr bwMode="auto">
          <a:xfrm>
            <a:off x="324150" y="413891"/>
            <a:ext cx="6206517" cy="59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– Slide title</a:t>
            </a:r>
            <a:endParaRPr lang="en-AU" alt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044247" y="4656008"/>
            <a:ext cx="486420" cy="298730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95103C0-E1FC-4905-9D53-2B46402AA41B}" type="slidenum">
              <a:rPr lang="en-AU" sz="900" smtClean="0">
                <a:solidFill>
                  <a:schemeClr val="accent2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751" dirty="0">
              <a:solidFill>
                <a:schemeClr val="accent2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FF57D-4BB0-47D5-BB05-CCDD2FF87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150" y="1205981"/>
            <a:ext cx="6206517" cy="33843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5F5D06-9615-48B5-8FFB-69F75D816F0A}"/>
              </a:ext>
            </a:extLst>
          </p:cNvPr>
          <p:cNvSpPr/>
          <p:nvPr userDrawn="1"/>
        </p:nvSpPr>
        <p:spPr>
          <a:xfrm>
            <a:off x="216945" y="4765143"/>
            <a:ext cx="4151334" cy="2308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6863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Queensland Local Government Grants Commission</a:t>
            </a:r>
          </a:p>
        </p:txBody>
      </p:sp>
    </p:spTree>
    <p:extLst>
      <p:ext uri="{BB962C8B-B14F-4D97-AF65-F5344CB8AC3E}">
        <p14:creationId xmlns:p14="http://schemas.microsoft.com/office/powerpoint/2010/main" val="199269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2" r:id="rId2"/>
    <p:sldLayoutId id="2147483674" r:id="rId3"/>
    <p:sldLayoutId id="2147483675" r:id="rId4"/>
    <p:sldLayoutId id="2147483680" r:id="rId5"/>
    <p:sldLayoutId id="2147483692" r:id="rId6"/>
    <p:sldLayoutId id="2147483681" r:id="rId7"/>
    <p:sldLayoutId id="2147483690" r:id="rId8"/>
    <p:sldLayoutId id="2147483683" r:id="rId9"/>
    <p:sldLayoutId id="2147483668" r:id="rId10"/>
    <p:sldLayoutId id="2147483669" r:id="rId11"/>
  </p:sldLayoutIdLst>
  <p:hf sldNum="0" hdr="0" ftr="0" dt="0"/>
  <p:txStyles>
    <p:titleStyle>
      <a:lvl1pPr algn="l" defTabSz="686349" rtl="0" eaLnBrk="1" latinLnBrk="0" hangingPunct="1">
        <a:spcBef>
          <a:spcPts val="450"/>
        </a:spcBef>
        <a:spcAft>
          <a:spcPts val="450"/>
        </a:spcAft>
        <a:buNone/>
        <a:defRPr sz="2102" b="0" kern="1200" baseline="0">
          <a:solidFill>
            <a:schemeClr val="accent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98994" indent="-198994" algn="l" defTabSz="686349" rtl="0" eaLnBrk="1" latinLnBrk="0" hangingPunct="1">
        <a:spcBef>
          <a:spcPts val="450"/>
        </a:spcBef>
        <a:buClr>
          <a:schemeClr val="accent2"/>
        </a:buClr>
        <a:buSzPct val="120000"/>
        <a:buFont typeface="Wingdings 2" panose="05020102010507070707" pitchFamily="18" charset="2"/>
        <a:buChar char=""/>
        <a:defRPr sz="2000" kern="1200">
          <a:solidFill>
            <a:schemeClr val="accent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05136" indent="-206143" algn="l" defTabSz="686349" rtl="0" eaLnBrk="1" latinLnBrk="0" hangingPunct="1">
        <a:spcBef>
          <a:spcPts val="450"/>
        </a:spcBef>
        <a:buClr>
          <a:schemeClr val="accent2"/>
        </a:buClr>
        <a:buFont typeface="Arial" panose="020B0604020202020204" pitchFamily="34" charset="0"/>
        <a:buChar char="–"/>
        <a:defRPr sz="1600" kern="1200">
          <a:solidFill>
            <a:schemeClr val="accent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39785" indent="-134649" algn="l" defTabSz="686349" rtl="0" eaLnBrk="1" latinLnBrk="0" hangingPunct="1">
        <a:spcBef>
          <a:spcPts val="45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accent6"/>
          </a:solidFill>
          <a:latin typeface="+mn-lt"/>
          <a:ea typeface="+mn-ea"/>
          <a:cs typeface="Calibri" panose="020F0502020204030204" pitchFamily="34" charset="0"/>
        </a:defRPr>
      </a:lvl3pPr>
      <a:lvl4pPr marL="732821" indent="-193036" algn="l" defTabSz="686349" rtl="0" eaLnBrk="1" latinLnBrk="0" hangingPunct="1">
        <a:spcBef>
          <a:spcPts val="450"/>
        </a:spcBef>
        <a:buClr>
          <a:schemeClr val="accent2"/>
        </a:buClr>
        <a:buFont typeface="Arial" panose="020B0604020202020204" pitchFamily="34" charset="0"/>
        <a:buChar char="–"/>
        <a:defRPr sz="1000" kern="1200">
          <a:solidFill>
            <a:schemeClr val="accent6"/>
          </a:solidFill>
          <a:latin typeface="+mn-lt"/>
          <a:ea typeface="+mn-ea"/>
          <a:cs typeface="Arial" panose="020B0604020202020204" pitchFamily="34" charset="0"/>
        </a:defRPr>
      </a:lvl4pPr>
      <a:lvl5pPr marL="902025" indent="-160863" algn="l" defTabSz="686349" rtl="0" eaLnBrk="1" latinLnBrk="0" hangingPunct="1">
        <a:spcBef>
          <a:spcPts val="450"/>
        </a:spcBef>
        <a:buClr>
          <a:schemeClr val="accent2"/>
        </a:buClr>
        <a:buFont typeface="Wingdings" panose="05000000000000000000" pitchFamily="2" charset="2"/>
        <a:buChar char="§"/>
        <a:defRPr sz="1000" kern="1200">
          <a:solidFill>
            <a:schemeClr val="accent6"/>
          </a:solidFill>
          <a:latin typeface="+mn-lt"/>
          <a:ea typeface="+mn-ea"/>
          <a:cs typeface="Arial" panose="020B0604020202020204" pitchFamily="34" charset="0"/>
        </a:defRPr>
      </a:lvl5pPr>
      <a:lvl6pPr marL="1887459" indent="-171587" algn="l" defTabSz="6863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230633" indent="-171587" algn="l" defTabSz="6863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573807" indent="-171587" algn="l" defTabSz="6863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2916982" indent="-171587" algn="l" defTabSz="6863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3174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6349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9523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2697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5872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9046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2220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5395" algn="l" defTabSz="686349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979E9-CA46-4D4C-AF6D-86F790A4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55BA-5C36-421A-84ED-A043BB0769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sz="2400" dirty="0"/>
              <a:t>Financial Assistance Grant Methodology</a:t>
            </a:r>
          </a:p>
        </p:txBody>
      </p:sp>
    </p:spTree>
    <p:extLst>
      <p:ext uri="{BB962C8B-B14F-4D97-AF65-F5344CB8AC3E}">
        <p14:creationId xmlns:p14="http://schemas.microsoft.com/office/powerpoint/2010/main" val="366919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3AA268-6499-400E-89C6-4373EB5799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4244" y="701923"/>
            <a:ext cx="6348291" cy="3960440"/>
          </a:xfrm>
        </p:spPr>
        <p:txBody>
          <a:bodyPr>
            <a:normAutofit fontScale="77500" lnSpcReduction="20000"/>
          </a:bodyPr>
          <a:lstStyle/>
          <a:p>
            <a:r>
              <a:rPr lang="en-AU" dirty="0"/>
              <a:t>There are two funding components.  The general purpose grant (GPG) and the identified road grant (IRG).</a:t>
            </a:r>
          </a:p>
          <a:p>
            <a:r>
              <a:rPr lang="en-AU" dirty="0"/>
              <a:t>The existing GPG method calculated a gap between average revenue and expenditure.  Minimum grant councils still receive their portion of the GPG (30 per cent of GPG pool per capita).</a:t>
            </a:r>
          </a:p>
          <a:p>
            <a:r>
              <a:rPr lang="en-AU" dirty="0"/>
              <a:t>The new allocation method will also calculate a gap, but this gap will be based on councils’ Fiscal Capacity. </a:t>
            </a:r>
          </a:p>
          <a:p>
            <a:r>
              <a:rPr lang="en-AU" dirty="0"/>
              <a:t>A council’s Fiscal Capacity is measured by assessing the difference between the </a:t>
            </a:r>
            <a:r>
              <a:rPr lang="en-AU" b="1" i="1" dirty="0"/>
              <a:t>potential</a:t>
            </a:r>
            <a:r>
              <a:rPr lang="en-AU" dirty="0"/>
              <a:t> to raise revenue (conditions of an ‘average council’) and their </a:t>
            </a:r>
            <a:r>
              <a:rPr lang="en-AU" b="1" i="1" dirty="0"/>
              <a:t>capacity</a:t>
            </a:r>
            <a:r>
              <a:rPr lang="en-AU" dirty="0"/>
              <a:t> to raise revenue. This acknowledges the revenue raising challenge faced by many councils.</a:t>
            </a:r>
          </a:p>
          <a:p>
            <a:r>
              <a:rPr lang="en-AU" dirty="0"/>
              <a:t>The capacity gap is adjusted by cost factors of remoteness, economies of scale, demographics, population dispersion and a group-based multiplier.</a:t>
            </a:r>
          </a:p>
          <a:p>
            <a:r>
              <a:rPr lang="en-AU" dirty="0"/>
              <a:t>The IRG calculation utilises a cost relativity index and road length to incorporate multiple factors that impact the cost to council. The funding pool will be split with approximately 15% of available funding going to councils who are only eligible for the minimum grant and 85% going to the rest of councils.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705193-6EE9-40A9-B28A-E27C2D0A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44" y="53851"/>
            <a:ext cx="6206517" cy="599536"/>
          </a:xfrm>
        </p:spPr>
        <p:txBody>
          <a:bodyPr/>
          <a:lstStyle/>
          <a:p>
            <a:r>
              <a:rPr lang="en-AU" dirty="0"/>
              <a:t>What are the main elements of the method?</a:t>
            </a:r>
          </a:p>
        </p:txBody>
      </p:sp>
    </p:spTree>
    <p:extLst>
      <p:ext uri="{BB962C8B-B14F-4D97-AF65-F5344CB8AC3E}">
        <p14:creationId xmlns:p14="http://schemas.microsoft.com/office/powerpoint/2010/main" val="259528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B56E05-F90D-418B-B9BE-CB65B7667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148" y="197866"/>
            <a:ext cx="6206517" cy="401669"/>
          </a:xfrm>
        </p:spPr>
        <p:txBody>
          <a:bodyPr/>
          <a:lstStyle/>
          <a:p>
            <a:r>
              <a:rPr lang="en-US" sz="2400" b="1" dirty="0"/>
              <a:t>Items to determine fiscal capacity</a:t>
            </a:r>
            <a:endParaRPr lang="en-AU" sz="24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6FABC020-2D59-4AFF-93EB-DB0B3EACD73B}"/>
              </a:ext>
            </a:extLst>
          </p:cNvPr>
          <p:cNvSpPr txBox="1">
            <a:spLocks/>
          </p:cNvSpPr>
          <p:nvPr/>
        </p:nvSpPr>
        <p:spPr bwMode="auto">
          <a:xfrm>
            <a:off x="324148" y="544234"/>
            <a:ext cx="6206517" cy="401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686349" rtl="0" eaLnBrk="1" latinLnBrk="0" hangingPunct="1">
              <a:spcBef>
                <a:spcPts val="450"/>
              </a:spcBef>
              <a:spcAft>
                <a:spcPts val="450"/>
              </a:spcAft>
              <a:buNone/>
              <a:defRPr sz="2102" b="0" kern="1200" baseline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endParaRPr lang="en-AU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EB9EE2-EC92-482A-95D1-96EE384B94E1}"/>
              </a:ext>
            </a:extLst>
          </p:cNvPr>
          <p:cNvSpPr/>
          <p:nvPr/>
        </p:nvSpPr>
        <p:spPr>
          <a:xfrm>
            <a:off x="299331" y="1021298"/>
            <a:ext cx="5988347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GPG – Fiscal Capacity</a:t>
            </a: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098FA8-BF0B-4014-88A5-FD440699416B}"/>
              </a:ext>
            </a:extLst>
          </p:cNvPr>
          <p:cNvSpPr txBox="1"/>
          <p:nvPr/>
        </p:nvSpPr>
        <p:spPr>
          <a:xfrm>
            <a:off x="1103826" y="1320059"/>
            <a:ext cx="130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Revenue</a:t>
            </a:r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EF3E55-18AA-4DDA-954A-DDBD56EC3497}"/>
              </a:ext>
            </a:extLst>
          </p:cNvPr>
          <p:cNvSpPr txBox="1"/>
          <p:nvPr/>
        </p:nvSpPr>
        <p:spPr>
          <a:xfrm>
            <a:off x="285181" y="1607421"/>
            <a:ext cx="259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Rates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General rates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Ratable property value (combined)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Number of ratable properties</a:t>
            </a:r>
            <a:endParaRPr lang="en-AU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EAC75B-C16F-4897-881F-72D7428CBA04}"/>
              </a:ext>
            </a:extLst>
          </p:cNvPr>
          <p:cNvSpPr txBox="1"/>
          <p:nvPr/>
        </p:nvSpPr>
        <p:spPr>
          <a:xfrm>
            <a:off x="285181" y="2426291"/>
            <a:ext cx="259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Water and wastewater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Rate of return on water assets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Number of connections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Water bill per connection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A6436C-58D9-4532-8B09-EC775625E2DC}"/>
              </a:ext>
            </a:extLst>
          </p:cNvPr>
          <p:cNvSpPr txBox="1"/>
          <p:nvPr/>
        </p:nvSpPr>
        <p:spPr>
          <a:xfrm>
            <a:off x="285181" y="3265699"/>
            <a:ext cx="259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User fees and charges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LGA GDP (gross value added)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Number of businesses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User fees and charges revenue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68D4CA-9A1D-4CB8-AEEA-A52F11370D20}"/>
              </a:ext>
            </a:extLst>
          </p:cNvPr>
          <p:cNvSpPr txBox="1"/>
          <p:nvPr/>
        </p:nvSpPr>
        <p:spPr>
          <a:xfrm>
            <a:off x="285181" y="4126965"/>
            <a:ext cx="25970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Grants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All grants included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612BA2-19AF-45BA-90D2-14E2F1ED924A}"/>
              </a:ext>
            </a:extLst>
          </p:cNvPr>
          <p:cNvSpPr txBox="1"/>
          <p:nvPr/>
        </p:nvSpPr>
        <p:spPr>
          <a:xfrm>
            <a:off x="3293503" y="2165155"/>
            <a:ext cx="25970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factors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SEIFA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Dispersion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Remoteness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Indigenous population</a:t>
            </a:r>
            <a:endParaRPr lang="en-AU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A5C2CD-1A32-499A-B0F2-6884DFD1BAA3}"/>
              </a:ext>
            </a:extLst>
          </p:cNvPr>
          <p:cNvSpPr txBox="1"/>
          <p:nvPr/>
        </p:nvSpPr>
        <p:spPr>
          <a:xfrm>
            <a:off x="3293503" y="1642923"/>
            <a:ext cx="2994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level uplift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Population </a:t>
            </a:r>
            <a:endParaRPr lang="en-AU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0A0BDA-08F3-4388-A6BB-83C03ADE5629}"/>
              </a:ext>
            </a:extLst>
          </p:cNvPr>
          <p:cNvSpPr txBox="1"/>
          <p:nvPr/>
        </p:nvSpPr>
        <p:spPr>
          <a:xfrm>
            <a:off x="4105074" y="1320059"/>
            <a:ext cx="130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Expense</a:t>
            </a:r>
            <a:endParaRPr lang="en-A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0E4C43-DBC4-4D84-94FA-B8A30F6968CB}"/>
              </a:ext>
            </a:extLst>
          </p:cNvPr>
          <p:cNvSpPr/>
          <p:nvPr/>
        </p:nvSpPr>
        <p:spPr>
          <a:xfrm>
            <a:off x="3230299" y="3340765"/>
            <a:ext cx="305737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IRG</a:t>
            </a:r>
            <a:endParaRPr lang="en-A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1B7784-0334-405B-A448-8A18DA0A4F1C}"/>
              </a:ext>
            </a:extLst>
          </p:cNvPr>
          <p:cNvSpPr txBox="1"/>
          <p:nvPr/>
        </p:nvSpPr>
        <p:spPr>
          <a:xfrm>
            <a:off x="3206849" y="3665300"/>
            <a:ext cx="3080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Two pools split by inverse population – Minimum Grant and the rest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LG supplied length or roads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TMR relative cost per km of road by LGA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5118D4-5014-4C40-8EAE-0044C08F3F34}"/>
              </a:ext>
            </a:extLst>
          </p:cNvPr>
          <p:cNvSpPr/>
          <p:nvPr/>
        </p:nvSpPr>
        <p:spPr>
          <a:xfrm>
            <a:off x="299328" y="1320818"/>
            <a:ext cx="2916824" cy="3360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28E42E-AC31-4AA1-B362-F73C893A3C0B}"/>
              </a:ext>
            </a:extLst>
          </p:cNvPr>
          <p:cNvSpPr/>
          <p:nvPr/>
        </p:nvSpPr>
        <p:spPr>
          <a:xfrm>
            <a:off x="3206849" y="1318702"/>
            <a:ext cx="3080828" cy="3360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912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E86C98-1752-460D-BF0F-87A1146B7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calculation works - GPG</a:t>
            </a:r>
            <a:endParaRPr lang="en-AU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170A620-2B58-478E-BAB3-7FD9C7502334}"/>
              </a:ext>
            </a:extLst>
          </p:cNvPr>
          <p:cNvGrpSpPr/>
          <p:nvPr/>
        </p:nvGrpSpPr>
        <p:grpSpPr>
          <a:xfrm>
            <a:off x="123806" y="1224773"/>
            <a:ext cx="6497156" cy="3449852"/>
            <a:chOff x="512142" y="2067910"/>
            <a:chExt cx="10454337" cy="3990447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86DD341F-4DEF-4903-B4A8-8AC5BF8EA8B7}"/>
                </a:ext>
              </a:extLst>
            </p:cNvPr>
            <p:cNvCxnSpPr>
              <a:cxnSpLocks/>
            </p:cNvCxnSpPr>
            <p:nvPr/>
          </p:nvCxnSpPr>
          <p:spPr>
            <a:xfrm>
              <a:off x="8499675" y="3532721"/>
              <a:ext cx="0" cy="146330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13184A-377B-48A0-A5EF-CDEEB2F56405}"/>
                </a:ext>
              </a:extLst>
            </p:cNvPr>
            <p:cNvSpPr/>
            <p:nvPr/>
          </p:nvSpPr>
          <p:spPr>
            <a:xfrm>
              <a:off x="7445486" y="3295718"/>
              <a:ext cx="1750130" cy="359255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Capacity to raise revenue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BB4FBA-FE4D-4FC7-A21F-1353742D2709}"/>
                </a:ext>
              </a:extLst>
            </p:cNvPr>
            <p:cNvSpPr/>
            <p:nvPr/>
          </p:nvSpPr>
          <p:spPr>
            <a:xfrm>
              <a:off x="618284" y="3878197"/>
              <a:ext cx="2111832" cy="97857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Funding adjustments to reflect nominated material factors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69DA9A0-E83A-4323-84F9-04F739EAC910}"/>
                </a:ext>
              </a:extLst>
            </p:cNvPr>
            <p:cNvSpPr/>
            <p:nvPr/>
          </p:nvSpPr>
          <p:spPr>
            <a:xfrm>
              <a:off x="5767896" y="5783243"/>
              <a:ext cx="1869593" cy="26908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82B4D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Fiscal gap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E8D56EE-B7C8-4EA9-B6FF-5C97C668CE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15588" y="5706993"/>
              <a:ext cx="351365" cy="351364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4FF08BB-DE46-48C4-A803-D0299828CF23}"/>
                </a:ext>
              </a:extLst>
            </p:cNvPr>
            <p:cNvSpPr/>
            <p:nvPr/>
          </p:nvSpPr>
          <p:spPr>
            <a:xfrm>
              <a:off x="618284" y="5018917"/>
              <a:ext cx="2111832" cy="34530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Funding assessment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2D681C-3104-4B1B-88C5-ADB3AAAD5DCD}"/>
                </a:ext>
              </a:extLst>
            </p:cNvPr>
            <p:cNvSpPr txBox="1"/>
            <p:nvPr/>
          </p:nvSpPr>
          <p:spPr>
            <a:xfrm>
              <a:off x="618284" y="3295840"/>
              <a:ext cx="2111832" cy="3489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sz="1000" dirty="0"/>
                <a:t>Revenue assessment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710E842-2A5B-4935-ABAA-6317D99937DC}"/>
                </a:ext>
              </a:extLst>
            </p:cNvPr>
            <p:cNvSpPr/>
            <p:nvPr/>
          </p:nvSpPr>
          <p:spPr>
            <a:xfrm>
              <a:off x="2926144" y="3289049"/>
              <a:ext cx="2111832" cy="355703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Potential to raise revenue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71C3B4C-6EE3-46C8-9EE0-AEBA494E886B}"/>
                </a:ext>
              </a:extLst>
            </p:cNvPr>
            <p:cNvGrpSpPr/>
            <p:nvPr/>
          </p:nvGrpSpPr>
          <p:grpSpPr>
            <a:xfrm>
              <a:off x="1291043" y="2334177"/>
              <a:ext cx="8737760" cy="670833"/>
              <a:chOff x="2495883" y="2038579"/>
              <a:chExt cx="8737759" cy="67083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75FDA8E2-9E18-4E51-9270-0161A2537D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82088" y="2038938"/>
                <a:ext cx="389120" cy="389120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C9909069-D93B-426C-BCFC-16CE86BC65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89489" y="2038579"/>
                <a:ext cx="389120" cy="389120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264345BB-76A1-44E1-8C3D-079CE68CC3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4060" y="2050776"/>
                <a:ext cx="292674" cy="374489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9138450C-4BC1-4CEA-9C07-E6D35D8056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14184" y="2048148"/>
                <a:ext cx="361084" cy="338400"/>
              </a:xfrm>
              <a:prstGeom prst="rect">
                <a:avLst/>
              </a:prstGeom>
            </p:spPr>
          </p:pic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80D94D4-F82E-4699-8943-01CA94A400F4}"/>
                  </a:ext>
                </a:extLst>
              </p:cNvPr>
              <p:cNvSpPr/>
              <p:nvPr/>
            </p:nvSpPr>
            <p:spPr>
              <a:xfrm>
                <a:off x="2495883" y="2453137"/>
                <a:ext cx="1743372" cy="255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57172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2B4D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General rates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7721341-1A62-47C5-A86C-46DAB81753BB}"/>
                  </a:ext>
                </a:extLst>
              </p:cNvPr>
              <p:cNvSpPr/>
              <p:nvPr/>
            </p:nvSpPr>
            <p:spPr>
              <a:xfrm>
                <a:off x="4873131" y="2453920"/>
                <a:ext cx="2606345" cy="255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57172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2B4D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Water &amp; wastewater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B1C8BBC-DC23-44AA-B44A-FAF797895A8B}"/>
                  </a:ext>
                </a:extLst>
              </p:cNvPr>
              <p:cNvSpPr/>
              <p:nvPr/>
            </p:nvSpPr>
            <p:spPr>
              <a:xfrm>
                <a:off x="7438837" y="2448291"/>
                <a:ext cx="2490426" cy="255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57172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2B4D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User fees &amp; charges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3FF06CB-BD79-4B36-9D8B-AC2D770D4A81}"/>
                  </a:ext>
                </a:extLst>
              </p:cNvPr>
              <p:cNvSpPr/>
              <p:nvPr/>
            </p:nvSpPr>
            <p:spPr>
              <a:xfrm>
                <a:off x="10155806" y="2442840"/>
                <a:ext cx="1077836" cy="255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57172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2B4D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Grants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9111CC-162E-4E61-A174-9DC4784434B7}"/>
                </a:ext>
              </a:extLst>
            </p:cNvPr>
            <p:cNvSpPr/>
            <p:nvPr/>
          </p:nvSpPr>
          <p:spPr>
            <a:xfrm>
              <a:off x="2038412" y="2067910"/>
              <a:ext cx="7799399" cy="25549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1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Sources of LG revenue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6299A55-1B66-4A48-AFA8-AE7C8E3C4CF3}"/>
                </a:ext>
              </a:extLst>
            </p:cNvPr>
            <p:cNvSpPr txBox="1"/>
            <p:nvPr/>
          </p:nvSpPr>
          <p:spPr>
            <a:xfrm>
              <a:off x="512142" y="3008577"/>
              <a:ext cx="2160000" cy="24622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sz="1200" i="1" dirty="0">
                  <a:solidFill>
                    <a:schemeClr val="tx1"/>
                  </a:solidFill>
                </a:rPr>
                <a:t>Calculations</a:t>
              </a:r>
              <a:endParaRPr lang="en-AU" i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F194FC5-79FE-44AB-8881-8654D13280BE}"/>
                </a:ext>
              </a:extLst>
            </p:cNvPr>
            <p:cNvSpPr/>
            <p:nvPr/>
          </p:nvSpPr>
          <p:spPr>
            <a:xfrm>
              <a:off x="2926144" y="3876959"/>
              <a:ext cx="2111832" cy="355703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Segment uplift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1C517E1-229E-4BAF-9E3C-88755DE5FE3C}"/>
                </a:ext>
              </a:extLst>
            </p:cNvPr>
            <p:cNvSpPr/>
            <p:nvPr/>
          </p:nvSpPr>
          <p:spPr>
            <a:xfrm>
              <a:off x="2926144" y="4466024"/>
              <a:ext cx="2111832" cy="355703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LG-specific factors</a:t>
              </a:r>
            </a:p>
          </p:txBody>
        </p:sp>
        <p:sp>
          <p:nvSpPr>
            <p:cNvPr id="19" name="Equals 18">
              <a:extLst>
                <a:ext uri="{FF2B5EF4-FFF2-40B4-BE49-F238E27FC236}">
                  <a16:creationId xmlns:a16="http://schemas.microsoft.com/office/drawing/2014/main" id="{8055EC53-97AD-4EFD-B0F0-9CB1CB6374E6}"/>
                </a:ext>
              </a:extLst>
            </p:cNvPr>
            <p:cNvSpPr/>
            <p:nvPr/>
          </p:nvSpPr>
          <p:spPr>
            <a:xfrm>
              <a:off x="3924440" y="4800252"/>
              <a:ext cx="288000" cy="252000"/>
            </a:xfrm>
            <a:prstGeom prst="mathEqual">
              <a:avLst>
                <a:gd name="adj1" fmla="val 15766"/>
                <a:gd name="adj2" fmla="val 1176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2B8C483-F250-4F17-942B-222469F3BACE}"/>
                </a:ext>
              </a:extLst>
            </p:cNvPr>
            <p:cNvSpPr/>
            <p:nvPr/>
          </p:nvSpPr>
          <p:spPr>
            <a:xfrm>
              <a:off x="2926144" y="5008520"/>
              <a:ext cx="2111832" cy="355703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Funding need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3E2833D-06BD-418C-BE9E-2D3ACA7CDAFA}"/>
                </a:ext>
              </a:extLst>
            </p:cNvPr>
            <p:cNvSpPr/>
            <p:nvPr/>
          </p:nvSpPr>
          <p:spPr>
            <a:xfrm>
              <a:off x="7445486" y="5018917"/>
              <a:ext cx="1750130" cy="366468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Capacity to raise revenue</a:t>
              </a:r>
            </a:p>
          </p:txBody>
        </p:sp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id="{9C456491-F276-4FA7-B4E2-0F6EA060FD34}"/>
                </a:ext>
              </a:extLst>
            </p:cNvPr>
            <p:cNvSpPr/>
            <p:nvPr/>
          </p:nvSpPr>
          <p:spPr>
            <a:xfrm rot="16200000">
              <a:off x="6114879" y="3314823"/>
              <a:ext cx="338401" cy="443119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9B7BB60-4259-4548-B037-C2E61E78211F}"/>
                </a:ext>
              </a:extLst>
            </p:cNvPr>
            <p:cNvSpPr/>
            <p:nvPr/>
          </p:nvSpPr>
          <p:spPr>
            <a:xfrm>
              <a:off x="5185816" y="3295840"/>
              <a:ext cx="2111832" cy="36701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Based on </a:t>
              </a:r>
              <a:r>
                <a:rPr lang="en-AU" sz="1000" i="1" dirty="0">
                  <a:solidFill>
                    <a:prstClr val="white"/>
                  </a:solidFill>
                  <a:latin typeface="Calibri"/>
                </a:rPr>
                <a:t>s</a:t>
              </a: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tate-wide </a:t>
              </a:r>
              <a:r>
                <a:rPr lang="en-AU" sz="1000" i="1" dirty="0">
                  <a:solidFill>
                    <a:schemeClr val="bg1"/>
                  </a:solidFill>
                  <a:latin typeface="Calibri"/>
                </a:rPr>
                <a:t>h</a:t>
              </a: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istorical averages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688AFD0-4C6B-4789-A704-4AB2071D9352}"/>
                </a:ext>
              </a:extLst>
            </p:cNvPr>
            <p:cNvSpPr/>
            <p:nvPr/>
          </p:nvSpPr>
          <p:spPr>
            <a:xfrm>
              <a:off x="9309346" y="3295839"/>
              <a:ext cx="1657133" cy="36701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1000" i="1" dirty="0">
                  <a:solidFill>
                    <a:prstClr val="white"/>
                  </a:solidFill>
                  <a:latin typeface="Calibri"/>
                </a:rPr>
                <a:t>Actual LG circumstance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F7B549C-95FC-4D16-84C4-67383DFF1626}"/>
                </a:ext>
              </a:extLst>
            </p:cNvPr>
            <p:cNvSpPr/>
            <p:nvPr/>
          </p:nvSpPr>
          <p:spPr>
            <a:xfrm>
              <a:off x="5218721" y="3878354"/>
              <a:ext cx="2111832" cy="36701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Based on LG population segment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870B0BD-3AAB-41F2-B0E8-3C22C54BC8DF}"/>
                </a:ext>
              </a:extLst>
            </p:cNvPr>
            <p:cNvSpPr/>
            <p:nvPr/>
          </p:nvSpPr>
          <p:spPr>
            <a:xfrm>
              <a:off x="5229332" y="4482838"/>
              <a:ext cx="2111832" cy="36701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Based on independent indices for LG external environment</a:t>
              </a:r>
            </a:p>
          </p:txBody>
        </p:sp>
        <p:sp>
          <p:nvSpPr>
            <p:cNvPr id="27" name="Plus Sign 26">
              <a:extLst>
                <a:ext uri="{FF2B5EF4-FFF2-40B4-BE49-F238E27FC236}">
                  <a16:creationId xmlns:a16="http://schemas.microsoft.com/office/drawing/2014/main" id="{9B9FDD81-EE81-402E-8273-B263EDB897BD}"/>
                </a:ext>
              </a:extLst>
            </p:cNvPr>
            <p:cNvSpPr/>
            <p:nvPr/>
          </p:nvSpPr>
          <p:spPr>
            <a:xfrm rot="2924203">
              <a:off x="3925706" y="4231009"/>
              <a:ext cx="250865" cy="261377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28" name="Plus Sign 27">
              <a:extLst>
                <a:ext uri="{FF2B5EF4-FFF2-40B4-BE49-F238E27FC236}">
                  <a16:creationId xmlns:a16="http://schemas.microsoft.com/office/drawing/2014/main" id="{10D94314-148D-4D78-B798-CFED71BA0464}"/>
                </a:ext>
              </a:extLst>
            </p:cNvPr>
            <p:cNvSpPr/>
            <p:nvPr/>
          </p:nvSpPr>
          <p:spPr>
            <a:xfrm rot="2924203">
              <a:off x="3957455" y="3638965"/>
              <a:ext cx="254643" cy="256753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2E5C67-510D-45B2-8DCB-05935CEF6E73}"/>
              </a:ext>
            </a:extLst>
          </p:cNvPr>
          <p:cNvCxnSpPr/>
          <p:nvPr/>
        </p:nvCxnSpPr>
        <p:spPr>
          <a:xfrm>
            <a:off x="189771" y="2022044"/>
            <a:ext cx="6132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65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1B0C8-D75A-4773-B07B-4D50BE27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calculation works - IRG</a:t>
            </a:r>
            <a:endParaRPr lang="en-AU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3A727A0-FF9C-4C9B-BFD6-62DF116A9FA0}"/>
              </a:ext>
            </a:extLst>
          </p:cNvPr>
          <p:cNvGrpSpPr/>
          <p:nvPr/>
        </p:nvGrpSpPr>
        <p:grpSpPr>
          <a:xfrm>
            <a:off x="314501" y="1195571"/>
            <a:ext cx="6286026" cy="3466790"/>
            <a:chOff x="636587" y="2163508"/>
            <a:chExt cx="10373652" cy="347473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3F990B5-1766-4566-AD6F-779DA73D1350}"/>
                </a:ext>
              </a:extLst>
            </p:cNvPr>
            <p:cNvSpPr/>
            <p:nvPr/>
          </p:nvSpPr>
          <p:spPr>
            <a:xfrm>
              <a:off x="755552" y="3393614"/>
              <a:ext cx="2316827" cy="328904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Cost relativity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CFE80DF-2E60-4D2C-95B6-A57AD2EB6F15}"/>
                </a:ext>
              </a:extLst>
            </p:cNvPr>
            <p:cNvGrpSpPr/>
            <p:nvPr/>
          </p:nvGrpSpPr>
          <p:grpSpPr>
            <a:xfrm>
              <a:off x="712788" y="2163508"/>
              <a:ext cx="10128077" cy="960740"/>
              <a:chOff x="640516" y="1851222"/>
              <a:chExt cx="10011921" cy="96074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07F4C0E-5E06-4490-BB17-C05571257BAA}"/>
                  </a:ext>
                </a:extLst>
              </p:cNvPr>
              <p:cNvGrpSpPr/>
              <p:nvPr/>
            </p:nvGrpSpPr>
            <p:grpSpPr>
              <a:xfrm>
                <a:off x="794745" y="2529101"/>
                <a:ext cx="9857692" cy="282861"/>
                <a:chOff x="833421" y="2483340"/>
                <a:chExt cx="9857692" cy="282861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B26033C-F0CF-4630-B535-D6652982790D}"/>
                    </a:ext>
                  </a:extLst>
                </p:cNvPr>
                <p:cNvSpPr/>
                <p:nvPr/>
              </p:nvSpPr>
              <p:spPr>
                <a:xfrm>
                  <a:off x="833421" y="2487357"/>
                  <a:ext cx="2066344" cy="2554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57172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AU" sz="1000" dirty="0">
                      <a:solidFill>
                        <a:srgbClr val="82B4DD"/>
                      </a:solidFill>
                      <a:latin typeface="Calibri"/>
                    </a:rPr>
                    <a:t>Environment</a:t>
                  </a:r>
                  <a:endParaRPr kumimoji="0" lang="en-AU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2B4DD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04E723C-A40D-4572-8D82-31330A19E528}"/>
                    </a:ext>
                  </a:extLst>
                </p:cNvPr>
                <p:cNvSpPr/>
                <p:nvPr/>
              </p:nvSpPr>
              <p:spPr>
                <a:xfrm>
                  <a:off x="8017130" y="2483340"/>
                  <a:ext cx="2673983" cy="2554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57172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AU" sz="1000" dirty="0">
                      <a:solidFill>
                        <a:srgbClr val="82B4DD"/>
                      </a:solidFill>
                      <a:latin typeface="Calibri"/>
                    </a:rPr>
                    <a:t>Maintenance</a:t>
                  </a:r>
                  <a:r>
                    <a:rPr kumimoji="0" lang="en-AU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82B4DD"/>
                      </a:solidFill>
                      <a:effectLst/>
                      <a:uLnTx/>
                      <a:uFillTx/>
                      <a:latin typeface="Calibri"/>
                    </a:rPr>
                    <a:t> cost 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2BC1F11-F641-4656-AD02-0922988D513E}"/>
                    </a:ext>
                  </a:extLst>
                </p:cNvPr>
                <p:cNvSpPr/>
                <p:nvPr/>
              </p:nvSpPr>
              <p:spPr>
                <a:xfrm>
                  <a:off x="4062850" y="2510709"/>
                  <a:ext cx="2450790" cy="2554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571729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AU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82B4DD"/>
                      </a:solidFill>
                      <a:effectLst/>
                      <a:uLnTx/>
                      <a:uFillTx/>
                      <a:latin typeface="Calibri"/>
                    </a:rPr>
                    <a:t>Nature of road </a:t>
                  </a:r>
                  <a:r>
                    <a:rPr lang="en-AU" sz="1000" dirty="0">
                      <a:solidFill>
                        <a:srgbClr val="82B4DD"/>
                      </a:solidFill>
                      <a:latin typeface="Calibri"/>
                    </a:rPr>
                    <a:t>u</a:t>
                  </a:r>
                  <a:r>
                    <a:rPr kumimoji="0" lang="en-AU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82B4DD"/>
                      </a:solidFill>
                      <a:effectLst/>
                      <a:uLnTx/>
                      <a:uFillTx/>
                      <a:latin typeface="Calibri"/>
                    </a:rPr>
                    <a:t>se</a:t>
                  </a:r>
                </a:p>
              </p:txBody>
            </p:sp>
          </p:grp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7E6A55C-1377-4454-8F74-25CA8CEE4C01}"/>
                  </a:ext>
                </a:extLst>
              </p:cNvPr>
              <p:cNvSpPr/>
              <p:nvPr/>
            </p:nvSpPr>
            <p:spPr>
              <a:xfrm>
                <a:off x="640516" y="1851222"/>
                <a:ext cx="7799399" cy="25549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defTabSz="57172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000" i="1" dirty="0">
                    <a:solidFill>
                      <a:schemeClr val="tx1"/>
                    </a:solidFill>
                    <a:latin typeface="Calibri"/>
                  </a:rPr>
                  <a:t>Major elements expected to impact on the relative cost of roads</a:t>
                </a:r>
                <a:endPara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449B3D-D105-4141-9187-0E3DB13B0306}"/>
                </a:ext>
              </a:extLst>
            </p:cNvPr>
            <p:cNvSpPr txBox="1"/>
            <p:nvPr/>
          </p:nvSpPr>
          <p:spPr>
            <a:xfrm>
              <a:off x="636587" y="3202284"/>
              <a:ext cx="2160000" cy="24622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sz="1000" i="1" dirty="0">
                  <a:solidFill>
                    <a:schemeClr val="tx1"/>
                  </a:solidFill>
                </a:rPr>
                <a:t>Calculations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5023A5-B58B-4E29-AE2B-98F99C12D5C4}"/>
                </a:ext>
              </a:extLst>
            </p:cNvPr>
            <p:cNvSpPr/>
            <p:nvPr/>
          </p:nvSpPr>
          <p:spPr>
            <a:xfrm>
              <a:off x="770746" y="3964607"/>
              <a:ext cx="2316827" cy="328904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Council road length (km)</a:t>
              </a:r>
            </a:p>
          </p:txBody>
        </p:sp>
        <p:sp>
          <p:nvSpPr>
            <p:cNvPr id="14" name="Plus Sign 13">
              <a:extLst>
                <a:ext uri="{FF2B5EF4-FFF2-40B4-BE49-F238E27FC236}">
                  <a16:creationId xmlns:a16="http://schemas.microsoft.com/office/drawing/2014/main" id="{B1B8DA82-BEDF-4D43-A2A5-02EC60F34F48}"/>
                </a:ext>
              </a:extLst>
            </p:cNvPr>
            <p:cNvSpPr/>
            <p:nvPr/>
          </p:nvSpPr>
          <p:spPr>
            <a:xfrm rot="2736726">
              <a:off x="1923294" y="3625261"/>
              <a:ext cx="235878" cy="443242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1000" dirty="0"/>
            </a:p>
          </p:txBody>
        </p:sp>
        <p:sp>
          <p:nvSpPr>
            <p:cNvPr id="15" name="Equals 14">
              <a:extLst>
                <a:ext uri="{FF2B5EF4-FFF2-40B4-BE49-F238E27FC236}">
                  <a16:creationId xmlns:a16="http://schemas.microsoft.com/office/drawing/2014/main" id="{E39E3FDA-F7A3-4C76-BDD5-1F079704E4DF}"/>
                </a:ext>
              </a:extLst>
            </p:cNvPr>
            <p:cNvSpPr/>
            <p:nvPr/>
          </p:nvSpPr>
          <p:spPr>
            <a:xfrm>
              <a:off x="1820363" y="4303650"/>
              <a:ext cx="288000" cy="252000"/>
            </a:xfrm>
            <a:prstGeom prst="mathEqual">
              <a:avLst>
                <a:gd name="adj1" fmla="val 15766"/>
                <a:gd name="adj2" fmla="val 11760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8ACF25-3F96-4DD9-8D12-18E7CE4A8F1A}"/>
                </a:ext>
              </a:extLst>
            </p:cNvPr>
            <p:cNvSpPr/>
            <p:nvPr/>
          </p:nvSpPr>
          <p:spPr>
            <a:xfrm>
              <a:off x="770746" y="4545353"/>
              <a:ext cx="2316827" cy="328904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B</a:t>
              </a: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rPr>
                <a:t>asis </a:t>
              </a:r>
              <a:r>
                <a:rPr lang="en-AU" sz="1000" dirty="0">
                  <a:solidFill>
                    <a:prstClr val="white"/>
                  </a:solidFill>
                  <a:latin typeface="Calibri"/>
                </a:rPr>
                <a:t>for share of IRG pool</a:t>
              </a:r>
              <a:endParaRPr kumimoji="0" lang="en-AU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0F557FA6-1534-4E7D-9994-25E7224E82A8}"/>
                </a:ext>
              </a:extLst>
            </p:cNvPr>
            <p:cNvSpPr/>
            <p:nvPr/>
          </p:nvSpPr>
          <p:spPr>
            <a:xfrm rot="16200000">
              <a:off x="4924579" y="1889693"/>
              <a:ext cx="412653" cy="6433879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 sz="1000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69B0EAF-0286-4F31-A5FE-292FDAA43E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9565" y="2466072"/>
              <a:ext cx="388799" cy="388798"/>
            </a:xfrm>
            <a:prstGeom prst="rect">
              <a:avLst/>
            </a:prstGeom>
          </p:spPr>
        </p:pic>
        <p:pic>
          <p:nvPicPr>
            <p:cNvPr id="19" name="Picture 4" descr="Preview of this image">
              <a:extLst>
                <a:ext uri="{FF2B5EF4-FFF2-40B4-BE49-F238E27FC236}">
                  <a16:creationId xmlns:a16="http://schemas.microsoft.com/office/drawing/2014/main" id="{3240CDC1-5FCE-4FBE-951E-867212A448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4275" y="2529689"/>
              <a:ext cx="388802" cy="315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8D4C4DE-40A7-485F-81D5-742BC3333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6180" y="2393530"/>
              <a:ext cx="478544" cy="448481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B7054EC-85D6-494E-9EB5-C792F89E9C3F}"/>
                </a:ext>
              </a:extLst>
            </p:cNvPr>
            <p:cNvSpPr/>
            <p:nvPr/>
          </p:nvSpPr>
          <p:spPr>
            <a:xfrm>
              <a:off x="3189219" y="3394131"/>
              <a:ext cx="2075009" cy="33727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Provided by TMR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BF22764-B1BD-4359-98C2-C47750055A06}"/>
                </a:ext>
              </a:extLst>
            </p:cNvPr>
            <p:cNvSpPr/>
            <p:nvPr/>
          </p:nvSpPr>
          <p:spPr>
            <a:xfrm>
              <a:off x="3200629" y="3975987"/>
              <a:ext cx="2075009" cy="3274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1000" i="1" dirty="0">
                  <a:solidFill>
                    <a:prstClr val="white"/>
                  </a:solidFill>
                  <a:latin typeface="Calibri"/>
                </a:rPr>
                <a:t>Based on LG reported length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BCF93D4-0016-46AC-9DDC-7BCD2A58CCB8}"/>
                </a:ext>
              </a:extLst>
            </p:cNvPr>
            <p:cNvSpPr/>
            <p:nvPr/>
          </p:nvSpPr>
          <p:spPr>
            <a:xfrm>
              <a:off x="7102935" y="3326534"/>
              <a:ext cx="1414532" cy="2861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/>
                <a:t>15%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9DA49EC-75D2-4A76-860E-C5818BE1A690}"/>
                </a:ext>
              </a:extLst>
            </p:cNvPr>
            <p:cNvSpPr/>
            <p:nvPr/>
          </p:nvSpPr>
          <p:spPr>
            <a:xfrm>
              <a:off x="7102935" y="3602261"/>
              <a:ext cx="1414532" cy="93666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/>
                <a:t>85%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A8AAFA3-BB66-45EB-A0B8-C2F52E4B7614}"/>
                </a:ext>
              </a:extLst>
            </p:cNvPr>
            <p:cNvSpPr/>
            <p:nvPr/>
          </p:nvSpPr>
          <p:spPr>
            <a:xfrm>
              <a:off x="7102935" y="4564970"/>
              <a:ext cx="3152534" cy="316777"/>
            </a:xfrm>
            <a:prstGeom prst="rect">
              <a:avLst/>
            </a:prstGeom>
            <a:solidFill>
              <a:schemeClr val="accent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Adjusted percentage of split IRG pool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E473B6C-3AB4-425E-96BB-3383DA832E79}"/>
                </a:ext>
              </a:extLst>
            </p:cNvPr>
            <p:cNvSpPr/>
            <p:nvPr/>
          </p:nvSpPr>
          <p:spPr>
            <a:xfrm>
              <a:off x="8551306" y="3275176"/>
              <a:ext cx="2458933" cy="46588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1000" i="1" dirty="0">
                  <a:solidFill>
                    <a:schemeClr val="tx1"/>
                  </a:solidFill>
                  <a:latin typeface="Calibri"/>
                </a:rPr>
                <a:t>15% split of the IRG pool is allocated to Minimum Grant LGs</a:t>
              </a:r>
              <a:endParaRPr kumimoji="0" lang="en-AU" sz="1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9BA896C-96ED-442E-9A68-276ADF0DBE79}"/>
                </a:ext>
              </a:extLst>
            </p:cNvPr>
            <p:cNvSpPr/>
            <p:nvPr/>
          </p:nvSpPr>
          <p:spPr>
            <a:xfrm>
              <a:off x="8551306" y="3973788"/>
              <a:ext cx="2425094" cy="25549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1000" i="1" dirty="0">
                  <a:solidFill>
                    <a:schemeClr val="tx1"/>
                  </a:solidFill>
                  <a:latin typeface="Calibri"/>
                </a:rPr>
                <a:t>85% split for other LGs</a:t>
              </a:r>
              <a:endParaRPr kumimoji="0" lang="en-AU" sz="1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D5C9E0A-CEAB-4EBC-914A-2F0BFD7945E1}"/>
                </a:ext>
              </a:extLst>
            </p:cNvPr>
            <p:cNvSpPr/>
            <p:nvPr/>
          </p:nvSpPr>
          <p:spPr>
            <a:xfrm>
              <a:off x="4899676" y="5369164"/>
              <a:ext cx="1869594" cy="26908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82B4DD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IRG allocation</a:t>
              </a:r>
            </a:p>
          </p:txBody>
        </p: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91C3E8CA-12AE-454A-853C-93BA661853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2543" y="5239296"/>
              <a:ext cx="358542" cy="388800"/>
            </a:xfrm>
            <a:prstGeom prst="rect">
              <a:avLst/>
            </a:prstGeom>
          </p:spPr>
        </p:pic>
        <p:sp>
          <p:nvSpPr>
            <p:cNvPr id="30" name="Plus Sign 29">
              <a:extLst>
                <a:ext uri="{FF2B5EF4-FFF2-40B4-BE49-F238E27FC236}">
                  <a16:creationId xmlns:a16="http://schemas.microsoft.com/office/drawing/2014/main" id="{0FBB11E3-131C-4064-8615-8EB80468A239}"/>
                </a:ext>
              </a:extLst>
            </p:cNvPr>
            <p:cNvSpPr/>
            <p:nvPr/>
          </p:nvSpPr>
          <p:spPr>
            <a:xfrm rot="2736726">
              <a:off x="6126238" y="4488108"/>
              <a:ext cx="308175" cy="439763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10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F2A21E4-B88C-43B2-914A-432C5D86C8CB}"/>
                </a:ext>
              </a:extLst>
            </p:cNvPr>
            <p:cNvSpPr/>
            <p:nvPr/>
          </p:nvSpPr>
          <p:spPr>
            <a:xfrm>
              <a:off x="3189219" y="4538923"/>
              <a:ext cx="2086419" cy="3274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717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1000" i="1" dirty="0">
                  <a:solidFill>
                    <a:prstClr val="white"/>
                  </a:solidFill>
                  <a:latin typeface="Calibri"/>
                </a:rPr>
                <a:t>Calculated share of pool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817AAF-F417-433A-9680-DBF434D87FD0}"/>
              </a:ext>
            </a:extLst>
          </p:cNvPr>
          <p:cNvCxnSpPr/>
          <p:nvPr/>
        </p:nvCxnSpPr>
        <p:spPr>
          <a:xfrm>
            <a:off x="324150" y="2154114"/>
            <a:ext cx="6132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8671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QT Template 2015">
  <a:themeElements>
    <a:clrScheme name="DSDTI">
      <a:dk1>
        <a:srgbClr val="353535"/>
      </a:dk1>
      <a:lt1>
        <a:sysClr val="window" lastClr="FFFFFF"/>
      </a:lt1>
      <a:dk2>
        <a:srgbClr val="003456"/>
      </a:dk2>
      <a:lt2>
        <a:srgbClr val="D5D5D5"/>
      </a:lt2>
      <a:accent1>
        <a:srgbClr val="003456"/>
      </a:accent1>
      <a:accent2>
        <a:srgbClr val="86AF40"/>
      </a:accent2>
      <a:accent3>
        <a:srgbClr val="9F9F9F"/>
      </a:accent3>
      <a:accent4>
        <a:srgbClr val="D5D5D5"/>
      </a:accent4>
      <a:accent5>
        <a:srgbClr val="A70240"/>
      </a:accent5>
      <a:accent6>
        <a:srgbClr val="353535"/>
      </a:accent6>
      <a:hlink>
        <a:srgbClr val="353535"/>
      </a:hlink>
      <a:folHlink>
        <a:srgbClr val="00345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407121B3-1CB0-4FE9-917D-2A82C8F03246}" vid="{7969A556-4CDA-47DE-8CAC-5B690F3D0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BF61D6E81C04A9A3EEA769C9DF1B4" ma:contentTypeVersion="13" ma:contentTypeDescription="Create a new document." ma:contentTypeScope="" ma:versionID="32ca70409912945bdb571f71e08fd813">
  <xsd:schema xmlns:xsd="http://www.w3.org/2001/XMLSchema" xmlns:xs="http://www.w3.org/2001/XMLSchema" xmlns:p="http://schemas.microsoft.com/office/2006/metadata/properties" xmlns:ns3="bb649863-c3c1-477c-9a4a-57f6dabcfcc3" xmlns:ns4="5bf34726-3e8f-4bc6-8319-0b87fbc308c6" targetNamespace="http://schemas.microsoft.com/office/2006/metadata/properties" ma:root="true" ma:fieldsID="ccda2bd2f7b94e8e0c06ed8099514115" ns3:_="" ns4:_="">
    <xsd:import namespace="bb649863-c3c1-477c-9a4a-57f6dabcfcc3"/>
    <xsd:import namespace="5bf34726-3e8f-4bc6-8319-0b87fbc308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49863-c3c1-477c-9a4a-57f6dabcfc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4726-3e8f-4bc6-8319-0b87fbc308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95D7B2-FEFE-44CF-924D-FEA64CFFF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649863-c3c1-477c-9a4a-57f6dabcfcc3"/>
    <ds:schemaRef ds:uri="5bf34726-3e8f-4bc6-8319-0b87fbc308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BE3CF4-2F8C-4E32-A194-B56076ED7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C3D16F-2D33-4539-91A6-995162575C4D}">
  <ds:schemaRefs>
    <ds:schemaRef ds:uri="http://schemas.microsoft.com/office/2006/metadata/properties"/>
    <ds:schemaRef ds:uri="5bf34726-3e8f-4bc6-8319-0b87fbc308c6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bb649863-c3c1-477c-9a4a-57f6dabcfcc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DSDILGP_PowerPoint template</Template>
  <TotalTime>0</TotalTime>
  <Words>468</Words>
  <Application>Microsoft Office PowerPoint</Application>
  <PresentationFormat>Custom</PresentationFormat>
  <Paragraphs>76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QT Template 2015</vt:lpstr>
      <vt:lpstr>think-cell Slide</vt:lpstr>
      <vt:lpstr>PowerPoint Presentation</vt:lpstr>
      <vt:lpstr>What are the main elements of the method?</vt:lpstr>
      <vt:lpstr>Items to determine fiscal capacity</vt:lpstr>
      <vt:lpstr>How the calculation works - GPG</vt:lpstr>
      <vt:lpstr>How the calculation works - IRG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Strachan</dc:creator>
  <cp:lastModifiedBy>Stephen Robbins</cp:lastModifiedBy>
  <cp:revision>144</cp:revision>
  <cp:lastPrinted>2021-08-09T23:59:24Z</cp:lastPrinted>
  <dcterms:created xsi:type="dcterms:W3CDTF">2021-04-14T02:22:43Z</dcterms:created>
  <dcterms:modified xsi:type="dcterms:W3CDTF">2021-12-01T20:07:05Z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9f380a9-c126-4aea-9d95-a9d63a3058a6_Enabled">
    <vt:lpwstr>true</vt:lpwstr>
  </property>
  <property fmtid="{D5CDD505-2E9C-101B-9397-08002B2CF9AE}" pid="3" name="MSIP_Label_d9f380a9-c126-4aea-9d95-a9d63a3058a6_SetDate">
    <vt:lpwstr>2021-04-14T04:12:30Z</vt:lpwstr>
  </property>
  <property fmtid="{D5CDD505-2E9C-101B-9397-08002B2CF9AE}" pid="4" name="MSIP_Label_d9f380a9-c126-4aea-9d95-a9d63a3058a6_Method">
    <vt:lpwstr>Standard</vt:lpwstr>
  </property>
  <property fmtid="{D5CDD505-2E9C-101B-9397-08002B2CF9AE}" pid="5" name="MSIP_Label_d9f380a9-c126-4aea-9d95-a9d63a3058a6_Name">
    <vt:lpwstr>d9f380a9-c126-4aea-9d95-a9d63a3058a6</vt:lpwstr>
  </property>
  <property fmtid="{D5CDD505-2E9C-101B-9397-08002B2CF9AE}" pid="6" name="MSIP_Label_d9f380a9-c126-4aea-9d95-a9d63a3058a6_SiteId">
    <vt:lpwstr>43fdeb41-087e-4554-acaf-539bd47b4341</vt:lpwstr>
  </property>
  <property fmtid="{D5CDD505-2E9C-101B-9397-08002B2CF9AE}" pid="7" name="MSIP_Label_d9f380a9-c126-4aea-9d95-a9d63a3058a6_ActionId">
    <vt:lpwstr>353380b4-5e1c-49f8-be80-6f5877922067</vt:lpwstr>
  </property>
  <property fmtid="{D5CDD505-2E9C-101B-9397-08002B2CF9AE}" pid="8" name="MSIP_Label_d9f380a9-c126-4aea-9d95-a9d63a3058a6_ContentBits">
    <vt:lpwstr>0</vt:lpwstr>
  </property>
  <property fmtid="{D5CDD505-2E9C-101B-9397-08002B2CF9AE}" pid="9" name="ContentTypeId">
    <vt:lpwstr>0x01010019ABF61D6E81C04A9A3EEA769C9DF1B4</vt:lpwstr>
  </property>
</Properties>
</file>